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939" r:id="rId1"/>
  </p:sldMasterIdLst>
  <p:notesMasterIdLst>
    <p:notesMasterId r:id="rId15"/>
  </p:notesMasterIdLst>
  <p:sldIdLst>
    <p:sldId id="382" r:id="rId2"/>
    <p:sldId id="404" r:id="rId3"/>
    <p:sldId id="405" r:id="rId4"/>
    <p:sldId id="403" r:id="rId5"/>
    <p:sldId id="406" r:id="rId6"/>
    <p:sldId id="407" r:id="rId7"/>
    <p:sldId id="408" r:id="rId8"/>
    <p:sldId id="409" r:id="rId9"/>
    <p:sldId id="410" r:id="rId10"/>
    <p:sldId id="411" r:id="rId11"/>
    <p:sldId id="412" r:id="rId12"/>
    <p:sldId id="413" r:id="rId13"/>
    <p:sldId id="414" r:id="rId14"/>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CC66"/>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1" autoAdjust="0"/>
    <p:restoredTop sz="50262" autoAdjust="0"/>
  </p:normalViewPr>
  <p:slideViewPr>
    <p:cSldViewPr snapToGrid="0">
      <p:cViewPr varScale="1">
        <p:scale>
          <a:sx n="33" d="100"/>
          <a:sy n="33" d="100"/>
        </p:scale>
        <p:origin x="832" y="28"/>
      </p:cViewPr>
      <p:guideLst/>
    </p:cSldViewPr>
  </p:slideViewPr>
  <p:outlineViewPr>
    <p:cViewPr>
      <p:scale>
        <a:sx n="33" d="100"/>
        <a:sy n="33" d="100"/>
      </p:scale>
      <p:origin x="0" y="-3234"/>
    </p:cViewPr>
  </p:outlineViewPr>
  <p:notesTextViewPr>
    <p:cViewPr>
      <p:scale>
        <a:sx n="3" d="2"/>
        <a:sy n="3" d="2"/>
      </p:scale>
      <p:origin x="0" y="0"/>
    </p:cViewPr>
  </p:notesText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F05B846-4326-4B87-B26C-3AF1DB736DAD}" type="datetimeFigureOut">
              <a:rPr lang="en-GB" smtClean="0"/>
              <a:t>15/06/2020</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BC175FE-8761-4575-9794-247F47ADC551}" type="slidenum">
              <a:rPr lang="en-GB" smtClean="0"/>
              <a:t>‹#›</a:t>
            </a:fld>
            <a:endParaRPr lang="en-GB"/>
          </a:p>
        </p:txBody>
      </p:sp>
    </p:spTree>
    <p:extLst>
      <p:ext uri="{BB962C8B-B14F-4D97-AF65-F5344CB8AC3E}">
        <p14:creationId xmlns:p14="http://schemas.microsoft.com/office/powerpoint/2010/main" val="116229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endParaRPr kumimoji="1" lang="en-US" dirty="0"/>
          </a:p>
        </p:txBody>
      </p:sp>
      <p:sp>
        <p:nvSpPr>
          <p:cNvPr id="4" name="スライド番号プレースホルダー 3"/>
          <p:cNvSpPr>
            <a:spLocks noGrp="1"/>
          </p:cNvSpPr>
          <p:nvPr>
            <p:ph type="sldNum" sz="quarter" idx="5"/>
          </p:nvPr>
        </p:nvSpPr>
        <p:spPr/>
        <p:txBody>
          <a:bodyPr/>
          <a:lstStyle/>
          <a:p>
            <a:fld id="{BBC175FE-8761-4575-9794-247F47ADC551}" type="slidenum">
              <a:rPr lang="en-GB" smtClean="0"/>
              <a:t>1</a:t>
            </a:fld>
            <a:endParaRPr lang="en-GB" dirty="0"/>
          </a:p>
        </p:txBody>
      </p:sp>
    </p:spTree>
    <p:extLst>
      <p:ext uri="{BB962C8B-B14F-4D97-AF65-F5344CB8AC3E}">
        <p14:creationId xmlns:p14="http://schemas.microsoft.com/office/powerpoint/2010/main" val="2126933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175FE-8761-4575-9794-247F47ADC551}" type="slidenum">
              <a:rPr lang="en-GB" smtClean="0"/>
              <a:t>2</a:t>
            </a:fld>
            <a:endParaRPr lang="en-GB"/>
          </a:p>
        </p:txBody>
      </p:sp>
    </p:spTree>
    <p:extLst>
      <p:ext uri="{BB962C8B-B14F-4D97-AF65-F5344CB8AC3E}">
        <p14:creationId xmlns:p14="http://schemas.microsoft.com/office/powerpoint/2010/main" val="466576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175FE-8761-4575-9794-247F47ADC551}" type="slidenum">
              <a:rPr lang="en-GB" smtClean="0"/>
              <a:t>3</a:t>
            </a:fld>
            <a:endParaRPr lang="en-GB"/>
          </a:p>
        </p:txBody>
      </p:sp>
    </p:spTree>
    <p:extLst>
      <p:ext uri="{BB962C8B-B14F-4D97-AF65-F5344CB8AC3E}">
        <p14:creationId xmlns:p14="http://schemas.microsoft.com/office/powerpoint/2010/main" val="3239937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BC175FE-8761-4575-9794-247F47ADC551}" type="slidenum">
              <a:rPr lang="en-GB" smtClean="0"/>
              <a:t>4</a:t>
            </a:fld>
            <a:endParaRPr lang="en-GB"/>
          </a:p>
        </p:txBody>
      </p:sp>
    </p:spTree>
    <p:extLst>
      <p:ext uri="{BB962C8B-B14F-4D97-AF65-F5344CB8AC3E}">
        <p14:creationId xmlns:p14="http://schemas.microsoft.com/office/powerpoint/2010/main" val="170971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175FE-8761-4575-9794-247F47ADC551}" type="slidenum">
              <a:rPr lang="en-GB" smtClean="0"/>
              <a:t>5</a:t>
            </a:fld>
            <a:endParaRPr lang="en-GB"/>
          </a:p>
        </p:txBody>
      </p:sp>
    </p:spTree>
    <p:extLst>
      <p:ext uri="{BB962C8B-B14F-4D97-AF65-F5344CB8AC3E}">
        <p14:creationId xmlns:p14="http://schemas.microsoft.com/office/powerpoint/2010/main" val="188876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924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595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607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432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43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75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6/15/2020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025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6/15/2020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513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884882-FB12-4BC8-9960-9AD8104D7FAE}" type="datetimeFigureOut">
              <a:rPr lang="en-US" smtClean="0"/>
              <a:t>6/15/2020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696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7D1BD23-6E54-4D9D-AD88-A2813C73CC25}" type="datetimeFigureOut">
              <a:rPr lang="en-US" smtClean="0"/>
              <a:t>6/15/2020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55608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0342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1CF1133-3259-4C45-BABA-5B62D9C6F78D}" type="datetimeFigureOut">
              <a:rPr lang="en-US" smtClean="0"/>
              <a:t>6/15/2020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3030560"/>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564" y="1426464"/>
            <a:ext cx="7973705" cy="2674620"/>
          </a:xfrm>
        </p:spPr>
        <p:txBody>
          <a:bodyPr>
            <a:normAutofit/>
          </a:bodyPr>
          <a:lstStyle/>
          <a:p>
            <a:r>
              <a:rPr lang="en-US" sz="4050" dirty="0"/>
              <a:t>Developing key messages: what priority questions do we address?</a:t>
            </a:r>
            <a:endParaRPr lang="en-GB" sz="4050"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58287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7: </a:t>
            </a:r>
            <a:r>
              <a:rPr lang="en-US" dirty="0"/>
              <a:t>Uses and applications </a:t>
            </a:r>
          </a:p>
        </p:txBody>
      </p:sp>
      <p:sp>
        <p:nvSpPr>
          <p:cNvPr id="3" name="Content Placeholder 2"/>
          <p:cNvSpPr>
            <a:spLocks noGrp="1"/>
          </p:cNvSpPr>
          <p:nvPr>
            <p:ph idx="1"/>
          </p:nvPr>
        </p:nvSpPr>
        <p:spPr>
          <a:xfrm>
            <a:off x="822960" y="1845733"/>
            <a:ext cx="7402039" cy="4119637"/>
          </a:xfrm>
        </p:spPr>
        <p:txBody>
          <a:bodyPr>
            <a:noAutofit/>
          </a:bodyPr>
          <a:lstStyle/>
          <a:p>
            <a:pPr marL="658368" lvl="1" indent="-457200">
              <a:lnSpc>
                <a:spcPct val="150000"/>
              </a:lnSpc>
              <a:spcBef>
                <a:spcPts val="0"/>
              </a:spcBef>
              <a:spcAft>
                <a:spcPts val="0"/>
              </a:spcAft>
              <a:buFont typeface="+mj-lt"/>
              <a:buAutoNum type="arabicPeriod"/>
            </a:pPr>
            <a:r>
              <a:rPr lang="en-US" sz="2400" dirty="0"/>
              <a:t>What are the food items that have been genetically modified? </a:t>
            </a:r>
          </a:p>
          <a:p>
            <a:pPr marL="658368" lvl="1" indent="-457200">
              <a:lnSpc>
                <a:spcPct val="150000"/>
              </a:lnSpc>
              <a:spcBef>
                <a:spcPts val="0"/>
              </a:spcBef>
              <a:spcAft>
                <a:spcPts val="0"/>
              </a:spcAft>
              <a:buFont typeface="+mj-lt"/>
              <a:buAutoNum type="arabicPeriod"/>
            </a:pPr>
            <a:r>
              <a:rPr lang="en-US" sz="2400" dirty="0"/>
              <a:t>Is there much GM food on the market in my country?</a:t>
            </a:r>
          </a:p>
          <a:p>
            <a:pPr marL="658368" lvl="1" indent="-457200">
              <a:lnSpc>
                <a:spcPct val="150000"/>
              </a:lnSpc>
              <a:spcBef>
                <a:spcPts val="0"/>
              </a:spcBef>
              <a:spcAft>
                <a:spcPts val="0"/>
              </a:spcAft>
              <a:buFont typeface="+mj-lt"/>
              <a:buAutoNum type="arabicPeriod"/>
            </a:pPr>
            <a:r>
              <a:rPr lang="en-US" sz="2400" dirty="0"/>
              <a:t>Are any of GMOs already cultivated in my country?</a:t>
            </a:r>
          </a:p>
          <a:p>
            <a:pPr marL="658368" lvl="1" indent="-457200">
              <a:lnSpc>
                <a:spcPct val="150000"/>
              </a:lnSpc>
              <a:spcBef>
                <a:spcPts val="0"/>
              </a:spcBef>
              <a:spcAft>
                <a:spcPts val="0"/>
              </a:spcAft>
              <a:buFont typeface="+mj-lt"/>
              <a:buAutoNum type="arabicPeriod"/>
            </a:pPr>
            <a:r>
              <a:rPr lang="en-US" sz="2400" dirty="0"/>
              <a:t>Are there any other fields than food and agriculture this technology is used? </a:t>
            </a:r>
          </a:p>
          <a:p>
            <a:pPr marL="658368" lvl="1" indent="-457200">
              <a:lnSpc>
                <a:spcPct val="150000"/>
              </a:lnSpc>
              <a:spcBef>
                <a:spcPts val="0"/>
              </a:spcBef>
              <a:spcAft>
                <a:spcPts val="0"/>
              </a:spcAft>
              <a:buFont typeface="+mj-lt"/>
              <a:buAutoNum type="arabicPeriod"/>
            </a:pPr>
            <a:r>
              <a:rPr lang="en-US" sz="2400" dirty="0"/>
              <a:t>Give me one example of the use of technology - “Bt”?</a:t>
            </a:r>
          </a:p>
        </p:txBody>
      </p:sp>
    </p:spTree>
    <p:extLst>
      <p:ext uri="{BB962C8B-B14F-4D97-AF65-F5344CB8AC3E}">
        <p14:creationId xmlns:p14="http://schemas.microsoft.com/office/powerpoint/2010/main" val="2740027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8: </a:t>
            </a:r>
            <a:r>
              <a:rPr lang="en-US" dirty="0"/>
              <a:t>Benefits</a:t>
            </a:r>
          </a:p>
        </p:txBody>
      </p:sp>
      <p:sp>
        <p:nvSpPr>
          <p:cNvPr id="3" name="Content Placeholder 2"/>
          <p:cNvSpPr>
            <a:spLocks noGrp="1"/>
          </p:cNvSpPr>
          <p:nvPr>
            <p:ph idx="1"/>
          </p:nvPr>
        </p:nvSpPr>
        <p:spPr>
          <a:xfrm>
            <a:off x="822960" y="1845733"/>
            <a:ext cx="7402039" cy="4457095"/>
          </a:xfrm>
        </p:spPr>
        <p:txBody>
          <a:bodyPr>
            <a:noAutofit/>
          </a:bodyPr>
          <a:lstStyle/>
          <a:p>
            <a:pPr marL="658368" lvl="1" indent="-457200">
              <a:lnSpc>
                <a:spcPct val="150000"/>
              </a:lnSpc>
              <a:spcBef>
                <a:spcPts val="0"/>
              </a:spcBef>
              <a:spcAft>
                <a:spcPts val="0"/>
              </a:spcAft>
              <a:buFont typeface="+mj-lt"/>
              <a:buAutoNum type="arabicPeriod"/>
            </a:pPr>
            <a:r>
              <a:rPr lang="en-US" sz="2800" dirty="0"/>
              <a:t>What are the benefits for me as a consumer?</a:t>
            </a:r>
          </a:p>
          <a:p>
            <a:pPr marL="658368" lvl="1" indent="-457200">
              <a:lnSpc>
                <a:spcPct val="150000"/>
              </a:lnSpc>
              <a:spcBef>
                <a:spcPts val="0"/>
              </a:spcBef>
              <a:spcAft>
                <a:spcPts val="0"/>
              </a:spcAft>
              <a:buFont typeface="+mj-lt"/>
              <a:buAutoNum type="arabicPeriod"/>
            </a:pPr>
            <a:r>
              <a:rPr lang="en-US" sz="2800" dirty="0"/>
              <a:t>How can farmers benefit from food biotechnologies?</a:t>
            </a:r>
          </a:p>
          <a:p>
            <a:pPr marL="658368" lvl="1" indent="-457200">
              <a:lnSpc>
                <a:spcPct val="150000"/>
              </a:lnSpc>
              <a:spcBef>
                <a:spcPts val="0"/>
              </a:spcBef>
              <a:spcAft>
                <a:spcPts val="0"/>
              </a:spcAft>
              <a:buFont typeface="+mj-lt"/>
              <a:buAutoNum type="arabicPeriod"/>
            </a:pPr>
            <a:r>
              <a:rPr lang="en-US" sz="2800" dirty="0"/>
              <a:t>What can modern biotechnology do?</a:t>
            </a:r>
          </a:p>
          <a:p>
            <a:pPr marL="658368" lvl="1" indent="-457200">
              <a:lnSpc>
                <a:spcPct val="150000"/>
              </a:lnSpc>
              <a:spcBef>
                <a:spcPts val="0"/>
              </a:spcBef>
              <a:spcAft>
                <a:spcPts val="0"/>
              </a:spcAft>
              <a:buFont typeface="+mj-lt"/>
              <a:buAutoNum type="arabicPeriod"/>
            </a:pPr>
            <a:r>
              <a:rPr lang="en-US" sz="2800" dirty="0"/>
              <a:t>Why do we have GMOs?</a:t>
            </a:r>
          </a:p>
          <a:p>
            <a:pPr marL="658368" lvl="1" indent="-457200">
              <a:lnSpc>
                <a:spcPct val="150000"/>
              </a:lnSpc>
              <a:spcBef>
                <a:spcPts val="0"/>
              </a:spcBef>
              <a:spcAft>
                <a:spcPts val="0"/>
              </a:spcAft>
              <a:buFont typeface="+mj-lt"/>
              <a:buAutoNum type="arabicPeriod"/>
            </a:pPr>
            <a:r>
              <a:rPr lang="en-US" sz="2800" dirty="0"/>
              <a:t>Is this sustainable?</a:t>
            </a:r>
          </a:p>
        </p:txBody>
      </p:sp>
    </p:spTree>
    <p:extLst>
      <p:ext uri="{BB962C8B-B14F-4D97-AF65-F5344CB8AC3E}">
        <p14:creationId xmlns:p14="http://schemas.microsoft.com/office/powerpoint/2010/main" val="300363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9: </a:t>
            </a:r>
            <a:r>
              <a:rPr lang="en-US" dirty="0"/>
              <a:t>New developments </a:t>
            </a:r>
          </a:p>
        </p:txBody>
      </p:sp>
      <p:sp>
        <p:nvSpPr>
          <p:cNvPr id="3" name="Content Placeholder 2"/>
          <p:cNvSpPr>
            <a:spLocks noGrp="1"/>
          </p:cNvSpPr>
          <p:nvPr>
            <p:ph idx="1"/>
          </p:nvPr>
        </p:nvSpPr>
        <p:spPr>
          <a:xfrm>
            <a:off x="822960" y="1845733"/>
            <a:ext cx="7402039" cy="4424437"/>
          </a:xfrm>
        </p:spPr>
        <p:txBody>
          <a:bodyPr>
            <a:noAutofit/>
          </a:bodyPr>
          <a:lstStyle/>
          <a:p>
            <a:pPr marL="658368" lvl="1" indent="-457200">
              <a:lnSpc>
                <a:spcPct val="150000"/>
              </a:lnSpc>
              <a:spcBef>
                <a:spcPts val="0"/>
              </a:spcBef>
              <a:spcAft>
                <a:spcPts val="0"/>
              </a:spcAft>
              <a:buFont typeface="+mj-lt"/>
              <a:buAutoNum type="arabicPeriod"/>
            </a:pPr>
            <a:r>
              <a:rPr lang="en-US" sz="2800" dirty="0"/>
              <a:t>What is genome editing?</a:t>
            </a:r>
          </a:p>
          <a:p>
            <a:pPr marL="658368" lvl="1" indent="-457200">
              <a:lnSpc>
                <a:spcPct val="150000"/>
              </a:lnSpc>
              <a:spcBef>
                <a:spcPts val="0"/>
              </a:spcBef>
              <a:spcAft>
                <a:spcPts val="0"/>
              </a:spcAft>
              <a:buFont typeface="+mj-lt"/>
              <a:buAutoNum type="arabicPeriod"/>
            </a:pPr>
            <a:r>
              <a:rPr lang="en-US" sz="2800" dirty="0"/>
              <a:t>How are the genome editing techniques used?</a:t>
            </a:r>
          </a:p>
          <a:p>
            <a:pPr marL="658368" lvl="1" indent="-457200">
              <a:lnSpc>
                <a:spcPct val="150000"/>
              </a:lnSpc>
              <a:spcBef>
                <a:spcPts val="0"/>
              </a:spcBef>
              <a:spcAft>
                <a:spcPts val="0"/>
              </a:spcAft>
              <a:buFont typeface="+mj-lt"/>
              <a:buAutoNum type="arabicPeriod"/>
            </a:pPr>
            <a:r>
              <a:rPr lang="en-US" sz="2800" dirty="0"/>
              <a:t>Can I benefit from this genome editing techniques?</a:t>
            </a:r>
          </a:p>
          <a:p>
            <a:pPr marL="658368" lvl="1" indent="-457200">
              <a:lnSpc>
                <a:spcPct val="150000"/>
              </a:lnSpc>
              <a:spcBef>
                <a:spcPts val="0"/>
              </a:spcBef>
              <a:spcAft>
                <a:spcPts val="0"/>
              </a:spcAft>
              <a:buFont typeface="+mj-lt"/>
              <a:buAutoNum type="arabicPeriod"/>
            </a:pPr>
            <a:r>
              <a:rPr lang="en-US" sz="2800" dirty="0"/>
              <a:t>How can the genome editing techniques advance scientific researches?</a:t>
            </a:r>
          </a:p>
          <a:p>
            <a:pPr marL="658368" lvl="1" indent="-457200">
              <a:lnSpc>
                <a:spcPct val="150000"/>
              </a:lnSpc>
              <a:spcBef>
                <a:spcPts val="0"/>
              </a:spcBef>
              <a:spcAft>
                <a:spcPts val="0"/>
              </a:spcAft>
              <a:buFont typeface="+mj-lt"/>
              <a:buAutoNum type="arabicPeriod"/>
            </a:pPr>
            <a:r>
              <a:rPr lang="en-US" sz="2800" dirty="0"/>
              <a:t>What are new development in my country?</a:t>
            </a:r>
          </a:p>
        </p:txBody>
      </p:sp>
    </p:spTree>
    <p:extLst>
      <p:ext uri="{BB962C8B-B14F-4D97-AF65-F5344CB8AC3E}">
        <p14:creationId xmlns:p14="http://schemas.microsoft.com/office/powerpoint/2010/main" val="1520614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10: </a:t>
            </a:r>
            <a:r>
              <a:rPr lang="en-US" dirty="0"/>
              <a:t>Regulations</a:t>
            </a:r>
          </a:p>
        </p:txBody>
      </p:sp>
      <p:sp>
        <p:nvSpPr>
          <p:cNvPr id="3" name="Content Placeholder 2"/>
          <p:cNvSpPr>
            <a:spLocks noGrp="1"/>
          </p:cNvSpPr>
          <p:nvPr>
            <p:ph idx="1"/>
          </p:nvPr>
        </p:nvSpPr>
        <p:spPr>
          <a:xfrm>
            <a:off x="822960" y="1845734"/>
            <a:ext cx="7402039" cy="2883582"/>
          </a:xfrm>
        </p:spPr>
        <p:txBody>
          <a:bodyPr>
            <a:noAutofit/>
          </a:bodyPr>
          <a:lstStyle/>
          <a:p>
            <a:pPr marL="715518" lvl="1" indent="-514350">
              <a:lnSpc>
                <a:spcPct val="150000"/>
              </a:lnSpc>
              <a:spcBef>
                <a:spcPts val="0"/>
              </a:spcBef>
              <a:spcAft>
                <a:spcPts val="0"/>
              </a:spcAft>
              <a:buFont typeface="+mj-lt"/>
              <a:buAutoNum type="arabicPeriod"/>
            </a:pPr>
            <a:r>
              <a:rPr lang="en-US" sz="2800" dirty="0"/>
              <a:t>Who is in charge of regulating food biotechnology?</a:t>
            </a:r>
          </a:p>
          <a:p>
            <a:pPr marL="715518" lvl="1" indent="-514350">
              <a:lnSpc>
                <a:spcPct val="150000"/>
              </a:lnSpc>
              <a:spcBef>
                <a:spcPts val="0"/>
              </a:spcBef>
              <a:spcAft>
                <a:spcPts val="0"/>
              </a:spcAft>
              <a:buFont typeface="+mj-lt"/>
              <a:buAutoNum type="arabicPeriod"/>
            </a:pPr>
            <a:r>
              <a:rPr lang="en-US" sz="2800" dirty="0"/>
              <a:t>How food biotechnologies are regulated?</a:t>
            </a:r>
          </a:p>
          <a:p>
            <a:pPr marL="715518" lvl="1" indent="-514350">
              <a:lnSpc>
                <a:spcPct val="150000"/>
              </a:lnSpc>
              <a:spcBef>
                <a:spcPts val="0"/>
              </a:spcBef>
              <a:spcAft>
                <a:spcPts val="0"/>
              </a:spcAft>
              <a:buFont typeface="+mj-lt"/>
              <a:buAutoNum type="arabicPeriod"/>
            </a:pPr>
            <a:r>
              <a:rPr lang="en-GB" sz="2800" dirty="0"/>
              <a:t>What are the GM products authorized so far?</a:t>
            </a:r>
            <a:endParaRPr lang="en-US" sz="2800" dirty="0"/>
          </a:p>
          <a:p>
            <a:pPr marL="715518" lvl="1" indent="-514350">
              <a:lnSpc>
                <a:spcPct val="150000"/>
              </a:lnSpc>
              <a:spcBef>
                <a:spcPts val="0"/>
              </a:spcBef>
              <a:spcAft>
                <a:spcPts val="0"/>
              </a:spcAft>
              <a:buFont typeface="+mj-lt"/>
              <a:buAutoNum type="arabicPeriod"/>
            </a:pPr>
            <a:r>
              <a:rPr lang="en-US" sz="2800" dirty="0"/>
              <a:t>Do GM products need to be labelled?</a:t>
            </a:r>
          </a:p>
          <a:p>
            <a:pPr marL="715518" lvl="1" indent="-514350">
              <a:lnSpc>
                <a:spcPct val="150000"/>
              </a:lnSpc>
              <a:spcBef>
                <a:spcPts val="0"/>
              </a:spcBef>
              <a:spcAft>
                <a:spcPts val="0"/>
              </a:spcAft>
              <a:buFont typeface="+mj-lt"/>
              <a:buAutoNum type="arabicPeriod"/>
            </a:pPr>
            <a:r>
              <a:rPr lang="en-US" sz="2800" dirty="0"/>
              <a:t>How about issues related with trades, any international harmonization?</a:t>
            </a:r>
          </a:p>
          <a:p>
            <a:pPr marL="715518" lvl="1" indent="-514350">
              <a:lnSpc>
                <a:spcPct val="150000"/>
              </a:lnSpc>
              <a:spcBef>
                <a:spcPts val="0"/>
              </a:spcBef>
              <a:spcAft>
                <a:spcPts val="0"/>
              </a:spcAft>
              <a:buFont typeface="+mj-lt"/>
              <a:buAutoNum type="arabicPeriod"/>
            </a:pPr>
            <a:endParaRPr lang="en-US" sz="2800" dirty="0"/>
          </a:p>
        </p:txBody>
      </p:sp>
    </p:spTree>
    <p:extLst>
      <p:ext uri="{BB962C8B-B14F-4D97-AF65-F5344CB8AC3E}">
        <p14:creationId xmlns:p14="http://schemas.microsoft.com/office/powerpoint/2010/main" val="1456242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endParaRPr lang="en-US" dirty="0"/>
          </a:p>
        </p:txBody>
      </p:sp>
      <p:sp>
        <p:nvSpPr>
          <p:cNvPr id="5" name="Content Placeholder 2"/>
          <p:cNvSpPr txBox="1">
            <a:spLocks/>
          </p:cNvSpPr>
          <p:nvPr/>
        </p:nvSpPr>
        <p:spPr>
          <a:xfrm>
            <a:off x="822960" y="1845734"/>
            <a:ext cx="7402039" cy="4023360"/>
          </a:xfrm>
          <a:prstGeom prst="rect">
            <a:avLst/>
          </a:prstGeom>
        </p:spPr>
        <p:txBody>
          <a:bodyPr vert="horz" lIns="0" tIns="45720" rIns="0" bIns="45720" rtlCol="0">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50000"/>
              </a:lnSpc>
              <a:spcBef>
                <a:spcPts val="0"/>
              </a:spcBef>
              <a:spcAft>
                <a:spcPts val="0"/>
              </a:spcAft>
              <a:buClrTx/>
              <a:buFont typeface="Wingdings" panose="05000000000000000000" pitchFamily="2" charset="2"/>
              <a:buChar char="v"/>
            </a:pPr>
            <a:r>
              <a:rPr lang="en-GB" sz="2800" dirty="0"/>
              <a:t>Over 500 comments received</a:t>
            </a:r>
          </a:p>
          <a:p>
            <a:pPr>
              <a:lnSpc>
                <a:spcPct val="150000"/>
              </a:lnSpc>
              <a:spcBef>
                <a:spcPts val="0"/>
              </a:spcBef>
              <a:spcAft>
                <a:spcPts val="0"/>
              </a:spcAft>
              <a:buClrTx/>
              <a:buFont typeface="Wingdings" panose="05000000000000000000" pitchFamily="2" charset="2"/>
              <a:buChar char="v"/>
            </a:pPr>
            <a:r>
              <a:rPr lang="en-GB" sz="2800" dirty="0"/>
              <a:t>Comments are mostly on:</a:t>
            </a:r>
          </a:p>
          <a:p>
            <a:pPr lvl="1">
              <a:lnSpc>
                <a:spcPct val="150000"/>
              </a:lnSpc>
              <a:spcBef>
                <a:spcPts val="0"/>
              </a:spcBef>
              <a:spcAft>
                <a:spcPts val="0"/>
              </a:spcAft>
              <a:buClrTx/>
              <a:buFont typeface="Wingdings" panose="05000000000000000000" pitchFamily="2" charset="2"/>
              <a:buChar char="v"/>
            </a:pPr>
            <a:r>
              <a:rPr lang="en-GB" sz="2600" dirty="0"/>
              <a:t>(2) health concerns;</a:t>
            </a:r>
          </a:p>
          <a:p>
            <a:pPr lvl="1">
              <a:lnSpc>
                <a:spcPct val="150000"/>
              </a:lnSpc>
              <a:spcBef>
                <a:spcPts val="0"/>
              </a:spcBef>
              <a:spcAft>
                <a:spcPts val="0"/>
              </a:spcAft>
              <a:buClrTx/>
              <a:buFont typeface="Wingdings" panose="05000000000000000000" pitchFamily="2" charset="2"/>
              <a:buChar char="v"/>
            </a:pPr>
            <a:r>
              <a:rPr lang="en-GB" sz="2600" dirty="0"/>
              <a:t>(5) safety assessment;</a:t>
            </a:r>
          </a:p>
          <a:p>
            <a:pPr lvl="1">
              <a:lnSpc>
                <a:spcPct val="150000"/>
              </a:lnSpc>
              <a:spcBef>
                <a:spcPts val="0"/>
              </a:spcBef>
              <a:spcAft>
                <a:spcPts val="0"/>
              </a:spcAft>
              <a:buClrTx/>
              <a:buFont typeface="Wingdings" panose="05000000000000000000" pitchFamily="2" charset="2"/>
              <a:buChar char="v"/>
            </a:pPr>
            <a:r>
              <a:rPr lang="en-GB" sz="2600" dirty="0"/>
              <a:t>(6) fundamentals;</a:t>
            </a:r>
          </a:p>
          <a:p>
            <a:pPr lvl="1">
              <a:lnSpc>
                <a:spcPct val="150000"/>
              </a:lnSpc>
              <a:spcBef>
                <a:spcPts val="0"/>
              </a:spcBef>
              <a:spcAft>
                <a:spcPts val="0"/>
              </a:spcAft>
              <a:buClrTx/>
              <a:buFont typeface="Wingdings" panose="05000000000000000000" pitchFamily="2" charset="2"/>
              <a:buChar char="v"/>
            </a:pPr>
            <a:r>
              <a:rPr lang="en-GB" sz="2600" dirty="0"/>
              <a:t>(8) benefits; and</a:t>
            </a:r>
          </a:p>
          <a:p>
            <a:pPr lvl="1">
              <a:lnSpc>
                <a:spcPct val="150000"/>
              </a:lnSpc>
              <a:spcBef>
                <a:spcPts val="0"/>
              </a:spcBef>
              <a:spcAft>
                <a:spcPts val="0"/>
              </a:spcAft>
              <a:buClrTx/>
              <a:buFont typeface="Wingdings" panose="05000000000000000000" pitchFamily="2" charset="2"/>
              <a:buChar char="v"/>
            </a:pPr>
            <a:r>
              <a:rPr lang="en-GB" sz="2600" dirty="0"/>
              <a:t>(10) regulations.</a:t>
            </a:r>
            <a:endParaRPr lang="en-US" sz="2600" dirty="0"/>
          </a:p>
        </p:txBody>
      </p:sp>
    </p:spTree>
    <p:extLst>
      <p:ext uri="{BB962C8B-B14F-4D97-AF65-F5344CB8AC3E}">
        <p14:creationId xmlns:p14="http://schemas.microsoft.com/office/powerpoint/2010/main" val="3440754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a:t>
            </a:r>
            <a:endParaRPr lang="en-US" dirty="0"/>
          </a:p>
        </p:txBody>
      </p:sp>
      <p:sp>
        <p:nvSpPr>
          <p:cNvPr id="5" name="Content Placeholder 2"/>
          <p:cNvSpPr txBox="1">
            <a:spLocks/>
          </p:cNvSpPr>
          <p:nvPr/>
        </p:nvSpPr>
        <p:spPr>
          <a:xfrm>
            <a:off x="822960" y="1845733"/>
            <a:ext cx="7402039" cy="456458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50000"/>
              </a:lnSpc>
              <a:spcBef>
                <a:spcPts val="0"/>
              </a:spcBef>
              <a:spcAft>
                <a:spcPts val="0"/>
              </a:spcAft>
              <a:buClrTx/>
              <a:buFont typeface="Wingdings" panose="05000000000000000000" pitchFamily="2" charset="2"/>
              <a:buChar char="v"/>
            </a:pPr>
            <a:r>
              <a:rPr lang="en-US" sz="3300" dirty="0"/>
              <a:t>Are GM foods safe to </a:t>
            </a:r>
            <a:r>
              <a:rPr lang="en-US" sz="3300"/>
              <a:t>eat?</a:t>
            </a:r>
            <a:endParaRPr lang="en-GB" sz="3300" dirty="0"/>
          </a:p>
          <a:p>
            <a:pPr>
              <a:lnSpc>
                <a:spcPct val="150000"/>
              </a:lnSpc>
              <a:spcBef>
                <a:spcPts val="0"/>
              </a:spcBef>
              <a:spcAft>
                <a:spcPts val="0"/>
              </a:spcAft>
              <a:buClrTx/>
              <a:buFont typeface="Wingdings" panose="05000000000000000000" pitchFamily="2" charset="2"/>
              <a:buChar char="v"/>
            </a:pPr>
            <a:r>
              <a:rPr lang="en-GB" sz="3300" dirty="0"/>
              <a:t>The answer (key message for this question) could be elaborated from: </a:t>
            </a:r>
          </a:p>
          <a:p>
            <a:pPr>
              <a:lnSpc>
                <a:spcPct val="150000"/>
              </a:lnSpc>
              <a:spcBef>
                <a:spcPts val="0"/>
              </a:spcBef>
              <a:spcAft>
                <a:spcPts val="0"/>
              </a:spcAft>
              <a:buClrTx/>
              <a:buFont typeface="Wingdings" panose="05000000000000000000" pitchFamily="2" charset="2"/>
              <a:buChar char="v"/>
            </a:pPr>
            <a:r>
              <a:rPr lang="en-AU" dirty="0"/>
              <a:t>GMOs approved by national authorities are as safe as their conventional crops or products. Safety assessment based on international standards forms the basis of evaluating the safety of GM foods. (Ref. Kenya)</a:t>
            </a:r>
            <a:endParaRPr lang="en-US" sz="2800" dirty="0"/>
          </a:p>
        </p:txBody>
      </p:sp>
    </p:spTree>
    <p:extLst>
      <p:ext uri="{BB962C8B-B14F-4D97-AF65-F5344CB8AC3E}">
        <p14:creationId xmlns:p14="http://schemas.microsoft.com/office/powerpoint/2010/main" val="1533304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1: </a:t>
            </a:r>
            <a:r>
              <a:rPr lang="en-US" dirty="0"/>
              <a:t>Public engagement</a:t>
            </a:r>
          </a:p>
        </p:txBody>
      </p:sp>
      <p:sp>
        <p:nvSpPr>
          <p:cNvPr id="3" name="Content Placeholder 2"/>
          <p:cNvSpPr>
            <a:spLocks noGrp="1"/>
          </p:cNvSpPr>
          <p:nvPr>
            <p:ph idx="1"/>
          </p:nvPr>
        </p:nvSpPr>
        <p:spPr>
          <a:xfrm>
            <a:off x="822960" y="1845734"/>
            <a:ext cx="7863840" cy="4219786"/>
          </a:xfrm>
        </p:spPr>
        <p:txBody>
          <a:bodyPr>
            <a:noAutofit/>
          </a:bodyPr>
          <a:lstStyle/>
          <a:p>
            <a:pPr marL="658368" lvl="1" indent="-457200">
              <a:lnSpc>
                <a:spcPct val="150000"/>
              </a:lnSpc>
              <a:spcBef>
                <a:spcPts val="0"/>
              </a:spcBef>
              <a:spcAft>
                <a:spcPts val="0"/>
              </a:spcAft>
              <a:buFont typeface="+mj-lt"/>
              <a:buAutoNum type="arabicPeriod"/>
            </a:pPr>
            <a:r>
              <a:rPr lang="en-US" sz="2800" dirty="0"/>
              <a:t>Can I have a say in the authorization process?</a:t>
            </a:r>
          </a:p>
          <a:p>
            <a:pPr marL="658368" lvl="1" indent="-457200">
              <a:lnSpc>
                <a:spcPct val="150000"/>
              </a:lnSpc>
              <a:spcBef>
                <a:spcPts val="0"/>
              </a:spcBef>
              <a:spcAft>
                <a:spcPts val="0"/>
              </a:spcAft>
              <a:buFont typeface="+mj-lt"/>
              <a:buAutoNum type="arabicPeriod"/>
            </a:pPr>
            <a:r>
              <a:rPr lang="en-US" sz="2800" dirty="0"/>
              <a:t>Can I apply a genetically modified organism for approval?</a:t>
            </a:r>
          </a:p>
          <a:p>
            <a:pPr marL="658368" lvl="1" indent="-457200">
              <a:lnSpc>
                <a:spcPct val="150000"/>
              </a:lnSpc>
              <a:spcBef>
                <a:spcPts val="0"/>
              </a:spcBef>
              <a:spcAft>
                <a:spcPts val="0"/>
              </a:spcAft>
              <a:buFont typeface="+mj-lt"/>
              <a:buAutoNum type="arabicPeriod"/>
            </a:pPr>
            <a:r>
              <a:rPr lang="en-US" sz="2800" dirty="0"/>
              <a:t>Is there any possibility of being involved in establishing/ changing a national legislation?</a:t>
            </a:r>
          </a:p>
          <a:p>
            <a:pPr marL="658368" lvl="1" indent="-457200">
              <a:lnSpc>
                <a:spcPct val="150000"/>
              </a:lnSpc>
              <a:spcBef>
                <a:spcPts val="0"/>
              </a:spcBef>
              <a:spcAft>
                <a:spcPts val="0"/>
              </a:spcAft>
              <a:buFont typeface="+mj-lt"/>
              <a:buAutoNum type="arabicPeriod"/>
            </a:pPr>
            <a:r>
              <a:rPr lang="en-US" sz="2800" dirty="0"/>
              <a:t>Where can I get more country information?</a:t>
            </a:r>
          </a:p>
          <a:p>
            <a:pPr marL="658368" lvl="1" indent="-457200">
              <a:lnSpc>
                <a:spcPct val="150000"/>
              </a:lnSpc>
              <a:spcBef>
                <a:spcPts val="0"/>
              </a:spcBef>
              <a:spcAft>
                <a:spcPts val="0"/>
              </a:spcAft>
              <a:buFont typeface="+mj-lt"/>
              <a:buAutoNum type="arabicPeriod"/>
            </a:pPr>
            <a:r>
              <a:rPr lang="en-US" sz="2800" dirty="0"/>
              <a:t>Where can I get more information at global level?</a:t>
            </a:r>
          </a:p>
        </p:txBody>
      </p:sp>
    </p:spTree>
    <p:extLst>
      <p:ext uri="{BB962C8B-B14F-4D97-AF65-F5344CB8AC3E}">
        <p14:creationId xmlns:p14="http://schemas.microsoft.com/office/powerpoint/2010/main" val="402748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2: H</a:t>
            </a:r>
            <a:r>
              <a:rPr lang="en-US" dirty="0" err="1"/>
              <a:t>ealth</a:t>
            </a:r>
            <a:r>
              <a:rPr lang="en-US" dirty="0"/>
              <a:t> concerns</a:t>
            </a:r>
          </a:p>
        </p:txBody>
      </p:sp>
      <p:sp>
        <p:nvSpPr>
          <p:cNvPr id="3" name="Content Placeholder 2"/>
          <p:cNvSpPr>
            <a:spLocks noGrp="1"/>
          </p:cNvSpPr>
          <p:nvPr>
            <p:ph idx="1"/>
          </p:nvPr>
        </p:nvSpPr>
        <p:spPr>
          <a:xfrm>
            <a:off x="822960" y="1845734"/>
            <a:ext cx="7402039" cy="4158826"/>
          </a:xfrm>
        </p:spPr>
        <p:txBody>
          <a:bodyPr>
            <a:noAutofit/>
          </a:bodyPr>
          <a:lstStyle/>
          <a:p>
            <a:pPr marL="658368" lvl="1" indent="-457200">
              <a:lnSpc>
                <a:spcPct val="150000"/>
              </a:lnSpc>
              <a:spcBef>
                <a:spcPts val="0"/>
              </a:spcBef>
              <a:spcAft>
                <a:spcPts val="0"/>
              </a:spcAft>
              <a:buFont typeface="+mj-lt"/>
              <a:buAutoNum type="arabicPeriod"/>
            </a:pPr>
            <a:r>
              <a:rPr lang="en-US" sz="2400" dirty="0"/>
              <a:t>Are GM foods safe to eat?</a:t>
            </a:r>
          </a:p>
          <a:p>
            <a:pPr marL="658368" lvl="1" indent="-457200">
              <a:lnSpc>
                <a:spcPct val="150000"/>
              </a:lnSpc>
              <a:spcBef>
                <a:spcPts val="0"/>
              </a:spcBef>
              <a:spcAft>
                <a:spcPts val="0"/>
              </a:spcAft>
              <a:buFont typeface="+mj-lt"/>
              <a:buAutoNum type="arabicPeriod"/>
            </a:pPr>
            <a:r>
              <a:rPr lang="en-US" sz="2400" dirty="0"/>
              <a:t>Has there been any serious illness or death resulting from eating foods derived from GMOs? </a:t>
            </a:r>
          </a:p>
          <a:p>
            <a:pPr marL="658368" lvl="1" indent="-457200">
              <a:lnSpc>
                <a:spcPct val="150000"/>
              </a:lnSpc>
              <a:spcBef>
                <a:spcPts val="0"/>
              </a:spcBef>
              <a:spcAft>
                <a:spcPts val="0"/>
              </a:spcAft>
              <a:buFont typeface="+mj-lt"/>
              <a:buAutoNum type="arabicPeriod"/>
            </a:pPr>
            <a:r>
              <a:rPr lang="en-US" sz="2400" dirty="0"/>
              <a:t>What will happen if the transgenic gene in a GM food item is eaten by human beings? </a:t>
            </a:r>
          </a:p>
          <a:p>
            <a:pPr marL="658368" lvl="1" indent="-457200">
              <a:lnSpc>
                <a:spcPct val="150000"/>
              </a:lnSpc>
              <a:spcBef>
                <a:spcPts val="0"/>
              </a:spcBef>
              <a:spcAft>
                <a:spcPts val="0"/>
              </a:spcAft>
              <a:buFont typeface="+mj-lt"/>
              <a:buAutoNum type="arabicPeriod"/>
            </a:pPr>
            <a:r>
              <a:rPr lang="en-US" sz="2400" dirty="0"/>
              <a:t>Is there any international consensus? (Codex)</a:t>
            </a:r>
          </a:p>
          <a:p>
            <a:pPr marL="658368" lvl="1" indent="-457200">
              <a:lnSpc>
                <a:spcPct val="150000"/>
              </a:lnSpc>
              <a:spcBef>
                <a:spcPts val="0"/>
              </a:spcBef>
              <a:spcAft>
                <a:spcPts val="0"/>
              </a:spcAft>
              <a:buFont typeface="+mj-lt"/>
              <a:buAutoNum type="arabicPeriod"/>
            </a:pPr>
            <a:r>
              <a:rPr lang="en-US" sz="2400" dirty="0"/>
              <a:t>Are foods from GM plants more likely to cause an allergic reaction or be toxic?</a:t>
            </a:r>
          </a:p>
        </p:txBody>
      </p:sp>
    </p:spTree>
    <p:extLst>
      <p:ext uri="{BB962C8B-B14F-4D97-AF65-F5344CB8AC3E}">
        <p14:creationId xmlns:p14="http://schemas.microsoft.com/office/powerpoint/2010/main" val="679625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8006080" cy="1450757"/>
          </a:xfrm>
        </p:spPr>
        <p:txBody>
          <a:bodyPr>
            <a:normAutofit/>
          </a:bodyPr>
          <a:lstStyle/>
          <a:p>
            <a:r>
              <a:rPr lang="en-GB" dirty="0"/>
              <a:t>Topic 3: </a:t>
            </a:r>
            <a:r>
              <a:rPr lang="en-US" dirty="0"/>
              <a:t>Environmental concerns</a:t>
            </a:r>
          </a:p>
        </p:txBody>
      </p:sp>
      <p:sp>
        <p:nvSpPr>
          <p:cNvPr id="3" name="Content Placeholder 2"/>
          <p:cNvSpPr>
            <a:spLocks noGrp="1"/>
          </p:cNvSpPr>
          <p:nvPr>
            <p:ph idx="1"/>
          </p:nvPr>
        </p:nvSpPr>
        <p:spPr>
          <a:xfrm>
            <a:off x="822960" y="1845734"/>
            <a:ext cx="7402039" cy="2883582"/>
          </a:xfrm>
        </p:spPr>
        <p:txBody>
          <a:bodyPr>
            <a:noAutofit/>
          </a:bodyPr>
          <a:lstStyle/>
          <a:p>
            <a:pPr marL="658368" lvl="1" indent="-457200">
              <a:lnSpc>
                <a:spcPct val="150000"/>
              </a:lnSpc>
              <a:spcBef>
                <a:spcPts val="0"/>
              </a:spcBef>
              <a:spcAft>
                <a:spcPts val="0"/>
              </a:spcAft>
              <a:buFont typeface="+mj-lt"/>
              <a:buAutoNum type="arabicPeriod"/>
            </a:pPr>
            <a:r>
              <a:rPr lang="en-US" sz="2400" dirty="0"/>
              <a:t>Are GM foods safe to our environment?</a:t>
            </a:r>
          </a:p>
          <a:p>
            <a:pPr marL="658368" lvl="1" indent="-457200">
              <a:lnSpc>
                <a:spcPct val="150000"/>
              </a:lnSpc>
              <a:spcBef>
                <a:spcPts val="0"/>
              </a:spcBef>
              <a:spcAft>
                <a:spcPts val="0"/>
              </a:spcAft>
              <a:buFont typeface="+mj-lt"/>
              <a:buAutoNum type="arabicPeriod"/>
            </a:pPr>
            <a:r>
              <a:rPr lang="en-US" sz="2400" dirty="0"/>
              <a:t>How is risk assessment for the environment done?</a:t>
            </a:r>
          </a:p>
          <a:p>
            <a:pPr marL="658368" lvl="1" indent="-457200">
              <a:lnSpc>
                <a:spcPct val="150000"/>
              </a:lnSpc>
              <a:spcBef>
                <a:spcPts val="0"/>
              </a:spcBef>
              <a:spcAft>
                <a:spcPts val="0"/>
              </a:spcAft>
              <a:buFont typeface="+mj-lt"/>
              <a:buAutoNum type="arabicPeriod"/>
            </a:pPr>
            <a:r>
              <a:rPr lang="en-US" sz="2400" dirty="0"/>
              <a:t>How do we manage GMO after their release in the environment?</a:t>
            </a:r>
          </a:p>
          <a:p>
            <a:pPr marL="658368" lvl="1" indent="-457200">
              <a:lnSpc>
                <a:spcPct val="150000"/>
              </a:lnSpc>
              <a:spcBef>
                <a:spcPts val="0"/>
              </a:spcBef>
              <a:spcAft>
                <a:spcPts val="0"/>
              </a:spcAft>
              <a:buFont typeface="+mj-lt"/>
              <a:buAutoNum type="arabicPeriod"/>
            </a:pPr>
            <a:r>
              <a:rPr lang="en-US" sz="2400" dirty="0"/>
              <a:t>Will a new species be created when transgenes from a GM crop escape to its wild relative? </a:t>
            </a:r>
          </a:p>
          <a:p>
            <a:pPr marL="658368" lvl="1" indent="-457200">
              <a:lnSpc>
                <a:spcPct val="150000"/>
              </a:lnSpc>
              <a:spcBef>
                <a:spcPts val="0"/>
              </a:spcBef>
              <a:spcAft>
                <a:spcPts val="0"/>
              </a:spcAft>
              <a:buFont typeface="+mj-lt"/>
              <a:buAutoNum type="arabicPeriod"/>
            </a:pPr>
            <a:r>
              <a:rPr lang="en-US" sz="2400" dirty="0"/>
              <a:t>Will the target pests develop resistance towards the toxins produced by the GM crops?</a:t>
            </a:r>
          </a:p>
        </p:txBody>
      </p:sp>
    </p:spTree>
    <p:extLst>
      <p:ext uri="{BB962C8B-B14F-4D97-AF65-F5344CB8AC3E}">
        <p14:creationId xmlns:p14="http://schemas.microsoft.com/office/powerpoint/2010/main" val="375753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4: </a:t>
            </a:r>
            <a:r>
              <a:rPr lang="en-US" dirty="0"/>
              <a:t>History</a:t>
            </a:r>
          </a:p>
        </p:txBody>
      </p:sp>
      <p:sp>
        <p:nvSpPr>
          <p:cNvPr id="3" name="Content Placeholder 2"/>
          <p:cNvSpPr>
            <a:spLocks noGrp="1"/>
          </p:cNvSpPr>
          <p:nvPr>
            <p:ph idx="1"/>
          </p:nvPr>
        </p:nvSpPr>
        <p:spPr>
          <a:xfrm>
            <a:off x="822960" y="1845733"/>
            <a:ext cx="7823200" cy="4424437"/>
          </a:xfrm>
        </p:spPr>
        <p:txBody>
          <a:bodyPr>
            <a:noAutofit/>
          </a:bodyPr>
          <a:lstStyle/>
          <a:p>
            <a:pPr marL="658368" lvl="1" indent="-457200">
              <a:lnSpc>
                <a:spcPct val="150000"/>
              </a:lnSpc>
              <a:spcBef>
                <a:spcPts val="0"/>
              </a:spcBef>
              <a:spcAft>
                <a:spcPts val="0"/>
              </a:spcAft>
              <a:buFont typeface="+mj-lt"/>
              <a:buAutoNum type="arabicPeriod"/>
            </a:pPr>
            <a:r>
              <a:rPr lang="en-US" sz="2400" dirty="0"/>
              <a:t>Were people using genetic modification techniques thousands of years ago?</a:t>
            </a:r>
          </a:p>
          <a:p>
            <a:pPr marL="658368" lvl="1" indent="-457200">
              <a:lnSpc>
                <a:spcPct val="150000"/>
              </a:lnSpc>
              <a:spcBef>
                <a:spcPts val="0"/>
              </a:spcBef>
              <a:spcAft>
                <a:spcPts val="0"/>
              </a:spcAft>
              <a:buFont typeface="+mj-lt"/>
              <a:buAutoNum type="arabicPeriod"/>
            </a:pPr>
            <a:r>
              <a:rPr lang="en-US" sz="2400" dirty="0"/>
              <a:t>When did we start using current genetic engineering techniques?</a:t>
            </a:r>
          </a:p>
          <a:p>
            <a:pPr marL="658368" lvl="1" indent="-457200">
              <a:lnSpc>
                <a:spcPct val="150000"/>
              </a:lnSpc>
              <a:spcBef>
                <a:spcPts val="0"/>
              </a:spcBef>
              <a:spcAft>
                <a:spcPts val="0"/>
              </a:spcAft>
              <a:buFont typeface="+mj-lt"/>
              <a:buAutoNum type="arabicPeriod"/>
            </a:pPr>
            <a:r>
              <a:rPr lang="en-US" sz="2400" dirty="0"/>
              <a:t>What are the recent significant events in the use of biotechnology?</a:t>
            </a:r>
          </a:p>
          <a:p>
            <a:pPr marL="658368" lvl="1" indent="-457200">
              <a:lnSpc>
                <a:spcPct val="150000"/>
              </a:lnSpc>
              <a:spcBef>
                <a:spcPts val="0"/>
              </a:spcBef>
              <a:spcAft>
                <a:spcPts val="0"/>
              </a:spcAft>
              <a:buFont typeface="+mj-lt"/>
              <a:buAutoNum type="arabicPeriod"/>
            </a:pPr>
            <a:r>
              <a:rPr lang="en-US" sz="2400" dirty="0"/>
              <a:t>Since when have GM food items been in the market?</a:t>
            </a:r>
          </a:p>
          <a:p>
            <a:pPr marL="658368" lvl="1" indent="-457200">
              <a:lnSpc>
                <a:spcPct val="150000"/>
              </a:lnSpc>
              <a:spcBef>
                <a:spcPts val="0"/>
              </a:spcBef>
              <a:spcAft>
                <a:spcPts val="0"/>
              </a:spcAft>
              <a:buFont typeface="+mj-lt"/>
              <a:buAutoNum type="arabicPeriod"/>
            </a:pPr>
            <a:r>
              <a:rPr lang="en-US" sz="2400" dirty="0"/>
              <a:t>Are we already consuming foods derived from GMOs?</a:t>
            </a:r>
          </a:p>
          <a:p>
            <a:pPr marL="658368" lvl="1" indent="-457200">
              <a:lnSpc>
                <a:spcPct val="150000"/>
              </a:lnSpc>
              <a:spcBef>
                <a:spcPts val="0"/>
              </a:spcBef>
              <a:spcAft>
                <a:spcPts val="0"/>
              </a:spcAft>
              <a:buFont typeface="+mj-lt"/>
              <a:buAutoNum type="arabicPeriod"/>
            </a:pPr>
            <a:endParaRPr lang="en-US" sz="2400" dirty="0"/>
          </a:p>
          <a:p>
            <a:pPr marL="658368" lvl="1" indent="-457200">
              <a:lnSpc>
                <a:spcPct val="150000"/>
              </a:lnSpc>
              <a:spcBef>
                <a:spcPts val="0"/>
              </a:spcBef>
              <a:spcAft>
                <a:spcPts val="0"/>
              </a:spcAft>
              <a:buFont typeface="+mj-lt"/>
              <a:buAutoNum type="arabicPeriod"/>
            </a:pPr>
            <a:endParaRPr lang="en-US" sz="2400" dirty="0"/>
          </a:p>
        </p:txBody>
      </p:sp>
    </p:spTree>
    <p:extLst>
      <p:ext uri="{BB962C8B-B14F-4D97-AF65-F5344CB8AC3E}">
        <p14:creationId xmlns:p14="http://schemas.microsoft.com/office/powerpoint/2010/main" val="162471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5: Safety assessment </a:t>
            </a:r>
            <a:endParaRPr lang="en-US" dirty="0"/>
          </a:p>
        </p:txBody>
      </p:sp>
      <p:sp>
        <p:nvSpPr>
          <p:cNvPr id="3" name="Content Placeholder 2"/>
          <p:cNvSpPr>
            <a:spLocks noGrp="1"/>
          </p:cNvSpPr>
          <p:nvPr>
            <p:ph idx="1"/>
          </p:nvPr>
        </p:nvSpPr>
        <p:spPr>
          <a:xfrm>
            <a:off x="822960" y="1845734"/>
            <a:ext cx="7402039" cy="4270586"/>
          </a:xfrm>
        </p:spPr>
        <p:txBody>
          <a:bodyPr>
            <a:noAutofit/>
          </a:bodyPr>
          <a:lstStyle/>
          <a:p>
            <a:pPr marL="658368" lvl="1" indent="-457200">
              <a:lnSpc>
                <a:spcPct val="150000"/>
              </a:lnSpc>
              <a:spcBef>
                <a:spcPts val="0"/>
              </a:spcBef>
              <a:spcAft>
                <a:spcPts val="0"/>
              </a:spcAft>
              <a:buFont typeface="+mj-lt"/>
              <a:buAutoNum type="arabicPeriod"/>
            </a:pPr>
            <a:r>
              <a:rPr lang="en-US" sz="2400" dirty="0"/>
              <a:t>How is GM food risk assessed?</a:t>
            </a:r>
          </a:p>
          <a:p>
            <a:pPr marL="658368" lvl="1" indent="-457200">
              <a:lnSpc>
                <a:spcPct val="150000"/>
              </a:lnSpc>
              <a:spcBef>
                <a:spcPts val="0"/>
              </a:spcBef>
              <a:spcAft>
                <a:spcPts val="0"/>
              </a:spcAft>
              <a:buFont typeface="+mj-lt"/>
              <a:buAutoNum type="arabicPeriod"/>
            </a:pPr>
            <a:r>
              <a:rPr lang="en-US" sz="2400" dirty="0"/>
              <a:t>Who conduct the safety assessment of GM food?</a:t>
            </a:r>
          </a:p>
          <a:p>
            <a:pPr marL="658368" lvl="1" indent="-457200">
              <a:lnSpc>
                <a:spcPct val="150000"/>
              </a:lnSpc>
              <a:spcBef>
                <a:spcPts val="0"/>
              </a:spcBef>
              <a:spcAft>
                <a:spcPts val="0"/>
              </a:spcAft>
              <a:buFont typeface="+mj-lt"/>
              <a:buAutoNum type="arabicPeriod"/>
            </a:pPr>
            <a:r>
              <a:rPr lang="en-US" sz="2400" dirty="0"/>
              <a:t>What is the situation in my country about GM food safety assessment?</a:t>
            </a:r>
          </a:p>
          <a:p>
            <a:pPr marL="658368" lvl="1" indent="-457200">
              <a:lnSpc>
                <a:spcPct val="150000"/>
              </a:lnSpc>
              <a:spcBef>
                <a:spcPts val="0"/>
              </a:spcBef>
              <a:spcAft>
                <a:spcPts val="0"/>
              </a:spcAft>
              <a:buFont typeface="+mj-lt"/>
              <a:buAutoNum type="arabicPeriod"/>
            </a:pPr>
            <a:r>
              <a:rPr lang="en-US" sz="2400" dirty="0"/>
              <a:t>How many have safety assessments of GM foods been conducted in the world?</a:t>
            </a:r>
          </a:p>
          <a:p>
            <a:pPr marL="658368" lvl="1" indent="-457200">
              <a:lnSpc>
                <a:spcPct val="150000"/>
              </a:lnSpc>
              <a:spcBef>
                <a:spcPts val="0"/>
              </a:spcBef>
              <a:spcAft>
                <a:spcPts val="0"/>
              </a:spcAft>
              <a:buFont typeface="+mj-lt"/>
              <a:buAutoNum type="arabicPeriod"/>
            </a:pPr>
            <a:r>
              <a:rPr lang="en-US" sz="2400" dirty="0"/>
              <a:t>I have heard of “risk management”. What is that?</a:t>
            </a:r>
          </a:p>
        </p:txBody>
      </p:sp>
    </p:spTree>
    <p:extLst>
      <p:ext uri="{BB962C8B-B14F-4D97-AF65-F5344CB8AC3E}">
        <p14:creationId xmlns:p14="http://schemas.microsoft.com/office/powerpoint/2010/main" val="326184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Topic 6: </a:t>
            </a:r>
            <a:r>
              <a:rPr lang="en-US" dirty="0"/>
              <a:t>Fundamentals</a:t>
            </a:r>
          </a:p>
        </p:txBody>
      </p:sp>
      <p:sp>
        <p:nvSpPr>
          <p:cNvPr id="3" name="Content Placeholder 2"/>
          <p:cNvSpPr>
            <a:spLocks noGrp="1"/>
          </p:cNvSpPr>
          <p:nvPr>
            <p:ph idx="1"/>
          </p:nvPr>
        </p:nvSpPr>
        <p:spPr>
          <a:xfrm>
            <a:off x="822960" y="1845734"/>
            <a:ext cx="7820297" cy="4184952"/>
          </a:xfrm>
        </p:spPr>
        <p:txBody>
          <a:bodyPr>
            <a:noAutofit/>
          </a:bodyPr>
          <a:lstStyle/>
          <a:p>
            <a:pPr marL="715518" lvl="1" indent="-514350">
              <a:lnSpc>
                <a:spcPct val="150000"/>
              </a:lnSpc>
              <a:spcBef>
                <a:spcPts val="0"/>
              </a:spcBef>
              <a:spcAft>
                <a:spcPts val="0"/>
              </a:spcAft>
              <a:buFont typeface="+mj-lt"/>
              <a:buAutoNum type="arabicPeriod"/>
            </a:pPr>
            <a:r>
              <a:rPr lang="en-US" sz="2800" dirty="0"/>
              <a:t>What is gene?</a:t>
            </a:r>
          </a:p>
          <a:p>
            <a:pPr marL="715518" lvl="1" indent="-514350">
              <a:lnSpc>
                <a:spcPct val="150000"/>
              </a:lnSpc>
              <a:spcBef>
                <a:spcPts val="0"/>
              </a:spcBef>
              <a:spcAft>
                <a:spcPts val="0"/>
              </a:spcAft>
              <a:buFont typeface="+mj-lt"/>
              <a:buAutoNum type="arabicPeriod"/>
            </a:pPr>
            <a:r>
              <a:rPr lang="en-US" sz="2800" dirty="0"/>
              <a:t>What is genetic engineering/ modification?</a:t>
            </a:r>
          </a:p>
          <a:p>
            <a:pPr marL="715518" lvl="1" indent="-514350">
              <a:lnSpc>
                <a:spcPct val="150000"/>
              </a:lnSpc>
              <a:spcBef>
                <a:spcPts val="0"/>
              </a:spcBef>
              <a:spcAft>
                <a:spcPts val="0"/>
              </a:spcAft>
              <a:buFont typeface="+mj-lt"/>
              <a:buAutoNum type="arabicPeriod"/>
            </a:pPr>
            <a:r>
              <a:rPr lang="en-US" sz="2800" dirty="0"/>
              <a:t>What is GMO?</a:t>
            </a:r>
          </a:p>
          <a:p>
            <a:pPr marL="715518" lvl="1" indent="-514350">
              <a:lnSpc>
                <a:spcPct val="150000"/>
              </a:lnSpc>
              <a:spcBef>
                <a:spcPts val="0"/>
              </a:spcBef>
              <a:spcAft>
                <a:spcPts val="0"/>
              </a:spcAft>
              <a:buFont typeface="+mj-lt"/>
              <a:buAutoNum type="arabicPeriod"/>
            </a:pPr>
            <a:r>
              <a:rPr lang="en-US" sz="2800" dirty="0"/>
              <a:t>How do we make GMO?</a:t>
            </a:r>
          </a:p>
          <a:p>
            <a:pPr marL="715518" lvl="1" indent="-514350">
              <a:lnSpc>
                <a:spcPct val="150000"/>
              </a:lnSpc>
              <a:spcBef>
                <a:spcPts val="0"/>
              </a:spcBef>
              <a:spcAft>
                <a:spcPts val="0"/>
              </a:spcAft>
              <a:buFont typeface="+mj-lt"/>
              <a:buAutoNum type="arabicPeriod"/>
            </a:pPr>
            <a:r>
              <a:rPr lang="en-US" sz="2800" dirty="0"/>
              <a:t>What are the differences between conventional vs modern biotechnologies?</a:t>
            </a:r>
          </a:p>
        </p:txBody>
      </p:sp>
    </p:spTree>
    <p:extLst>
      <p:ext uri="{BB962C8B-B14F-4D97-AF65-F5344CB8AC3E}">
        <p14:creationId xmlns:p14="http://schemas.microsoft.com/office/powerpoint/2010/main" val="56310304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9899</TotalTime>
  <Words>658</Words>
  <Application>Microsoft Office PowerPoint</Application>
  <PresentationFormat>On-screen Show (4:3)</PresentationFormat>
  <Paragraphs>78</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Retrospect</vt:lpstr>
      <vt:lpstr>Developing key messages: what priority questions do we address?</vt:lpstr>
      <vt:lpstr>Overview</vt:lpstr>
      <vt:lpstr>Example</vt:lpstr>
      <vt:lpstr>Topic 1: Public engagement</vt:lpstr>
      <vt:lpstr>Topic 2: Health concerns</vt:lpstr>
      <vt:lpstr>Topic 3: Environmental concerns</vt:lpstr>
      <vt:lpstr>Topic 4: History</vt:lpstr>
      <vt:lpstr>Topic 5: Safety assessment </vt:lpstr>
      <vt:lpstr>Topic 6: Fundamentals</vt:lpstr>
      <vt:lpstr>Topic 7: Uses and applications </vt:lpstr>
      <vt:lpstr>Topic 8: Benefits</vt:lpstr>
      <vt:lpstr>Topic 9: New developments </vt:lpstr>
      <vt:lpstr>Topic 10: Regulations</vt:lpstr>
    </vt:vector>
  </TitlesOfParts>
  <Company>FAO of the 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feasibility</dc:title>
  <dc:creator>Takeuchi, Masami (AGDF)</dc:creator>
  <cp:lastModifiedBy>Shiraishi, Kosuke (AGFF)</cp:lastModifiedBy>
  <cp:revision>696</cp:revision>
  <cp:lastPrinted>2019-08-30T04:20:23Z</cp:lastPrinted>
  <dcterms:created xsi:type="dcterms:W3CDTF">2016-05-17T12:20:08Z</dcterms:created>
  <dcterms:modified xsi:type="dcterms:W3CDTF">2020-06-15T09:45:58Z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678347</vt:lpwstr>
  </property>
  <property fmtid="{D5CDD505-2E9C-101B-9397-08002B2CF9AE}" pid="3" name="NXPowerLiteSettings">
    <vt:lpwstr>C7000400038000</vt:lpwstr>
  </property>
  <property fmtid="{D5CDD505-2E9C-101B-9397-08002B2CF9AE}" pid="4" name="NXPowerLiteVersion">
    <vt:lpwstr>S8.2.2</vt:lpwstr>
  </property>
</Properties>
</file>